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Old Standard TT"/>
      <p:regular r:id="rId35"/>
      <p:bold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ldStandardT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ldStandardTT-italic.fntdata"/><Relationship Id="rId14" Type="http://schemas.openxmlformats.org/officeDocument/2006/relationships/slide" Target="slides/slide9.xml"/><Relationship Id="rId36" Type="http://schemas.openxmlformats.org/officeDocument/2006/relationships/font" Target="fonts/OldStandardT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924e302e6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924e302e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924e302e6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924e302e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924e302e6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924e302e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924e302e6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924e302e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924e302e6_0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924e302e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924e302e6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924e302e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924e302e6_0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924e302e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924e302e6_0_2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924e302e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924e302e6_0_1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924e302e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060c6720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060c672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060c67201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060c6720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060c67201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060c6720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060c67201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060c6720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060c67201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4060c6720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a95c5c831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4a95c5c83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a95c5c831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4a95c5c83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060c67201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4060c6720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060c6720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4060c6720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060c67201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060c6720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60c67201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060c6720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924e302e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924e302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924e302e6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924e302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8811eb894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8811eb89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a95c5c83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a95c5c8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924e302e6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924e302e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98f2fe2e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98f2fe2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924e302e6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924e302e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Relationship Id="rId4" Type="http://schemas.openxmlformats.org/officeDocument/2006/relationships/hyperlink" Target="https://ieeexplore.ieee.org/document/9506526" TargetMode="External"/><Relationship Id="rId5" Type="http://schemas.openxmlformats.org/officeDocument/2006/relationships/hyperlink" Target="https://www.sciencedirect.com/science/article/pii/S107731422200034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265500" y="330575"/>
            <a:ext cx="4045200" cy="15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“A SINGLE BACKLIT IMAGE ENHANCEMENT METHOD FOR IMPROVEMENT OF VISIBILITY OF DARK PART”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/>
              <a:t>by Masato Akai et al. (Published: IEEE ICIP, 2021)</a:t>
            </a:r>
            <a:endParaRPr b="1" i="1" sz="12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65500" y="3234350"/>
            <a:ext cx="40452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Aniket Das (CS2407)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&amp;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Soham Chakraborty (CS2432)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Course: Image Processing - I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Instructor: Pradipta Majhi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Indian Statistical Institute, Kolkata</a:t>
            </a:r>
            <a:endParaRPr sz="1300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0" l="11111" r="0" t="0"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title="ISIK_Logo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050" y="1914750"/>
            <a:ext cx="1160089" cy="13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10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2" name="Google Shape;182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Method : 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832500" y="4329468"/>
            <a:ext cx="39999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Histogram of the image</a:t>
            </a:r>
            <a:endParaRPr i="1" sz="1000">
              <a:solidFill>
                <a:schemeClr val="lt1"/>
              </a:solidFill>
            </a:endParaRPr>
          </a:p>
        </p:txBody>
      </p:sp>
      <p:sp>
        <p:nvSpPr>
          <p:cNvPr id="184" name="Google Shape;184;p22"/>
          <p:cNvSpPr txBox="1"/>
          <p:nvPr>
            <p:ph idx="2" type="body"/>
          </p:nvPr>
        </p:nvSpPr>
        <p:spPr>
          <a:xfrm>
            <a:off x="4832400" y="4329475"/>
            <a:ext cx="39999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Result of gamma correction for </a:t>
            </a:r>
            <a:r>
              <a:rPr i="1" lang="en" sz="1000">
                <a:solidFill>
                  <a:schemeClr val="lt1"/>
                </a:solidFill>
              </a:rPr>
              <a:t>I</a:t>
            </a:r>
            <a:endParaRPr i="1" sz="1000">
              <a:solidFill>
                <a:schemeClr val="lt1"/>
              </a:solidFill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887" y="1277775"/>
            <a:ext cx="7602225" cy="2940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3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11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4" name="Google Shape;194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Method : 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832500" y="4329468"/>
            <a:ext cx="39999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Histogram of the image</a:t>
            </a:r>
            <a:endParaRPr i="1" sz="1000">
              <a:solidFill>
                <a:schemeClr val="lt1"/>
              </a:solidFill>
            </a:endParaRPr>
          </a:p>
        </p:txBody>
      </p:sp>
      <p:sp>
        <p:nvSpPr>
          <p:cNvPr id="196" name="Google Shape;196;p23"/>
          <p:cNvSpPr txBox="1"/>
          <p:nvPr>
            <p:ph idx="2" type="body"/>
          </p:nvPr>
        </p:nvSpPr>
        <p:spPr>
          <a:xfrm>
            <a:off x="4832400" y="4329475"/>
            <a:ext cx="39999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Result of histogram equalization for </a:t>
            </a:r>
            <a:r>
              <a:rPr i="1" lang="en" sz="1000">
                <a:solidFill>
                  <a:srgbClr val="FFFFFF"/>
                </a:solidFill>
              </a:rPr>
              <a:t>I</a:t>
            </a:r>
            <a:endParaRPr i="1" sz="1000">
              <a:solidFill>
                <a:schemeClr val="lt1"/>
              </a:solidFill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14" y="1277775"/>
            <a:ext cx="7602174" cy="2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12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6" name="Google Shape;206;p24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: Implementation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Alpha Blending : The pixel values of an enhanced intensity image </a:t>
            </a:r>
            <a:r>
              <a:rPr b="1" i="1" lang="en"/>
              <a:t>O</a:t>
            </a:r>
            <a:r>
              <a:rPr lang="en"/>
              <a:t> is calculated as follows (</a:t>
            </a:r>
            <a:r>
              <a:rPr b="1" i="1" lang="en"/>
              <a:t>α</a:t>
            </a:r>
            <a:r>
              <a:rPr lang="en"/>
              <a:t> = 0.7):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4">
            <a:alphaModFix/>
          </a:blip>
          <a:srcRect b="0" l="1852" r="1144" t="0"/>
          <a:stretch/>
        </p:blipFill>
        <p:spPr>
          <a:xfrm>
            <a:off x="2594587" y="2571750"/>
            <a:ext cx="39548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13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Method : 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832500" y="4329468"/>
            <a:ext cx="39999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Histogram of the image</a:t>
            </a:r>
            <a:endParaRPr i="1" sz="1000">
              <a:solidFill>
                <a:schemeClr val="lt1"/>
              </a:solidFill>
            </a:endParaRPr>
          </a:p>
        </p:txBody>
      </p:sp>
      <p:sp>
        <p:nvSpPr>
          <p:cNvPr id="219" name="Google Shape;219;p25"/>
          <p:cNvSpPr txBox="1"/>
          <p:nvPr>
            <p:ph idx="2" type="body"/>
          </p:nvPr>
        </p:nvSpPr>
        <p:spPr>
          <a:xfrm>
            <a:off x="4832400" y="4329475"/>
            <a:ext cx="39999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Enhanced image obtained by alpha blending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25" y="1277775"/>
            <a:ext cx="7602174" cy="29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14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9" name="Google Shape;229;p26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: Implementation</a:t>
            </a:r>
            <a:endParaRPr/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Otsu’s Method : It is used to divide the intensity image into dark and bright parts. </a:t>
            </a:r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813" y="3526875"/>
            <a:ext cx="269557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311700" y="1831625"/>
            <a:ext cx="5214000" cy="28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Obtaining the ideal threshold value </a:t>
            </a: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</a:t>
            </a: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which maximizes the optimization function: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ω</a:t>
            </a:r>
            <a:r>
              <a:rPr b="1" baseline="-25000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ω</a:t>
            </a:r>
            <a:r>
              <a:rPr b="1" baseline="-25000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(m</a:t>
            </a:r>
            <a:r>
              <a:rPr b="1" baseline="-25000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- m</a:t>
            </a:r>
            <a:r>
              <a:rPr b="1" baseline="-25000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b="1" baseline="30000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b="1" i="1"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where: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ω</a:t>
            </a:r>
            <a:r>
              <a:rPr b="1" baseline="-25000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Number of pixels belonging to black class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ω</a:t>
            </a:r>
            <a:r>
              <a:rPr b="1" baseline="-25000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: Number of pixels belonging to white class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</a:t>
            </a:r>
            <a:r>
              <a:rPr b="1" baseline="-25000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: Mean of pixels belonging to black class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</a:t>
            </a:r>
            <a:r>
              <a:rPr b="1" baseline="-25000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Mean of pixels belonging to white class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Using this threshold </a:t>
            </a: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</a:t>
            </a: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, a binary image </a:t>
            </a:r>
            <a:r>
              <a:rPr b="1" i="1"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is generated: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15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Method : 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832500" y="4329468"/>
            <a:ext cx="39999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Histogram of the image</a:t>
            </a:r>
            <a:endParaRPr i="1" sz="1000">
              <a:solidFill>
                <a:schemeClr val="lt1"/>
              </a:solidFill>
            </a:endParaRPr>
          </a:p>
        </p:txBody>
      </p:sp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4832400" y="4329475"/>
            <a:ext cx="39999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Binary weight map obtained from Otsu’s Method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50" y="1277775"/>
            <a:ext cx="7669498" cy="2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8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16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: Implementation</a:t>
            </a:r>
            <a:endParaRPr/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Guided Filter : </a:t>
            </a:r>
            <a:r>
              <a:rPr lang="en"/>
              <a:t>Otsu’s method determines the threshold value from the histogram distribution of the entire image and does not consider the local bright-dark pattern. To resolve this, a guided filter is applied to the weight map with </a:t>
            </a:r>
            <a:r>
              <a:rPr b="1" i="1" lang="en"/>
              <a:t>I</a:t>
            </a:r>
            <a:r>
              <a:rPr lang="en"/>
              <a:t> as a guide image.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4">
            <a:alphaModFix/>
          </a:blip>
          <a:srcRect b="77328" l="30514" r="26366" t="0"/>
          <a:stretch/>
        </p:blipFill>
        <p:spPr>
          <a:xfrm>
            <a:off x="1984425" y="2571750"/>
            <a:ext cx="2497000" cy="5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4">
            <a:alphaModFix/>
          </a:blip>
          <a:srcRect b="23192" l="1211" r="2634" t="27919"/>
          <a:stretch/>
        </p:blipFill>
        <p:spPr>
          <a:xfrm>
            <a:off x="448575" y="3137150"/>
            <a:ext cx="5568699" cy="10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 rotWithShape="1">
          <a:blip r:embed="rId4">
            <a:alphaModFix/>
          </a:blip>
          <a:srcRect b="2093" l="31342" r="27606" t="78080"/>
          <a:stretch/>
        </p:blipFill>
        <p:spPr>
          <a:xfrm>
            <a:off x="6253475" y="3469825"/>
            <a:ext cx="2377376" cy="4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388" y="2602713"/>
            <a:ext cx="153352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/>
        </p:nvSpPr>
        <p:spPr>
          <a:xfrm>
            <a:off x="6253475" y="4134250"/>
            <a:ext cx="23775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where, </a:t>
            </a:r>
            <a:r>
              <a:rPr b="1" i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Ω</a:t>
            </a:r>
            <a:r>
              <a:rPr b="1" baseline="-25000" i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is a (2</a:t>
            </a:r>
            <a:r>
              <a:rPr b="1" i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+1)×(2</a:t>
            </a:r>
            <a:r>
              <a:rPr b="1" i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+1) square region centered at (i, j) </a:t>
            </a: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b="1" i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= 1</a:t>
            </a: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9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17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: Implementation</a:t>
            </a:r>
            <a:endParaRPr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Image Composition using filtered weight map : Using </a:t>
            </a:r>
            <a:r>
              <a:rPr b="1" i="1" lang="en"/>
              <a:t>W̃</a:t>
            </a:r>
            <a:r>
              <a:rPr lang="en"/>
              <a:t>, the final intensity image </a:t>
            </a:r>
            <a:r>
              <a:rPr b="1" i="1" lang="en"/>
              <a:t>Õ</a:t>
            </a:r>
            <a:r>
              <a:rPr lang="en"/>
              <a:t> is composed by the following equation: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Then </a:t>
            </a:r>
            <a:r>
              <a:rPr b="1" i="1" lang="en"/>
              <a:t>Õ</a:t>
            </a:r>
            <a:r>
              <a:rPr lang="en"/>
              <a:t> is colorized by the following equation:</a:t>
            </a: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1263" y="2338400"/>
            <a:ext cx="37814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 rotWithShape="1">
          <a:blip r:embed="rId5">
            <a:alphaModFix/>
          </a:blip>
          <a:srcRect b="0" l="1019" r="0" t="0"/>
          <a:stretch/>
        </p:blipFill>
        <p:spPr>
          <a:xfrm>
            <a:off x="3065175" y="3494900"/>
            <a:ext cx="30451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0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18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80" name="Google Shape;280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Method : 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30"/>
          <p:cNvSpPr txBox="1"/>
          <p:nvPr>
            <p:ph idx="1" type="body"/>
          </p:nvPr>
        </p:nvSpPr>
        <p:spPr>
          <a:xfrm>
            <a:off x="613225" y="4329475"/>
            <a:ext cx="39588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Original Backlit Image</a:t>
            </a:r>
            <a:endParaRPr i="1" sz="1000">
              <a:solidFill>
                <a:schemeClr val="lt1"/>
              </a:solidFill>
            </a:endParaRPr>
          </a:p>
        </p:txBody>
      </p:sp>
      <p:sp>
        <p:nvSpPr>
          <p:cNvPr id="282" name="Google Shape;282;p30"/>
          <p:cNvSpPr txBox="1"/>
          <p:nvPr>
            <p:ph idx="2" type="body"/>
          </p:nvPr>
        </p:nvSpPr>
        <p:spPr>
          <a:xfrm>
            <a:off x="4572000" y="4329475"/>
            <a:ext cx="39588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Enhanced Image using the proposed method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24" y="1277775"/>
            <a:ext cx="7917562" cy="2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1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19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2" name="Google Shape;292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Implementation on Set of Backlit Images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386" y="1277775"/>
            <a:ext cx="4659216" cy="2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Introduction : Backlit Image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 image where the primary light source is behind the subject, causing the foreground to appear dark or silhouetted.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28950" y="2169050"/>
            <a:ext cx="5233200" cy="23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Challenges:</a:t>
            </a:r>
            <a:endParaRPr sz="13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Loss of detail in shadows and highlights</a:t>
            </a:r>
            <a:endParaRPr sz="13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Poor contrast in key subject areas</a:t>
            </a:r>
            <a:endParaRPr sz="13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Glare or halo effects around object edges</a:t>
            </a:r>
            <a:endParaRPr sz="13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Difficulty in segmentation and object detection</a:t>
            </a:r>
            <a:endParaRPr sz="1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150" y="2169050"/>
            <a:ext cx="3106401" cy="23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2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2" name="Google Shape;302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Implementation on Set of Backlit Images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398" y="1277775"/>
            <a:ext cx="4659216" cy="2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3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21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2" name="Google Shape;312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Implementation on Set of Backlit Images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896" y="1288650"/>
            <a:ext cx="4226215" cy="294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4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4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2" name="Google Shape;322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Implementation on Set of Backlit Images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903" y="1288650"/>
            <a:ext cx="4226200" cy="29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5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2" name="Google Shape;332;p35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Algorithm vs Other Methods</a:t>
            </a:r>
            <a:endParaRPr/>
          </a:p>
        </p:txBody>
      </p:sp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proposed algorithm is compared with Histogram Equalization (HE), Contrast Limited Adaptive Histogram Equalization (CLAHE) and Multiscale Retinex with Color Restoration (MSRCR).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For</a:t>
            </a:r>
            <a:r>
              <a:rPr lang="en" sz="1300"/>
              <a:t> comprehensive evaluation the following metrics have been used: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LOE (Lightness Order Error): Measures the change in lightness order, lower LOE means better preservation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Q Value: Assesses image quality, calculated separately for dark and bright regions using the binary image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NIQE (Naturalness Image Quality Evaluator): A no-reference metric, lower scores indicate better quality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6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6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2" name="Google Shape;342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Algorithm vs Other Methods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3" name="Google Shape;343;p36"/>
          <p:cNvPicPr preferRelativeResize="0"/>
          <p:nvPr/>
        </p:nvPicPr>
        <p:blipFill rotWithShape="1">
          <a:blip r:embed="rId4">
            <a:alphaModFix/>
          </a:blip>
          <a:srcRect b="34377" l="0" r="0" t="33055"/>
          <a:stretch/>
        </p:blipFill>
        <p:spPr>
          <a:xfrm>
            <a:off x="469838" y="1398800"/>
            <a:ext cx="8204318" cy="2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7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25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2" name="Google Shape;352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Algorithm vs Other Methods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3" name="Google Shape;353;p37"/>
          <p:cNvPicPr preferRelativeResize="0"/>
          <p:nvPr/>
        </p:nvPicPr>
        <p:blipFill rotWithShape="1">
          <a:blip r:embed="rId4">
            <a:alphaModFix/>
          </a:blip>
          <a:srcRect b="1182" l="0" r="53546" t="66418"/>
          <a:stretch/>
        </p:blipFill>
        <p:spPr>
          <a:xfrm>
            <a:off x="2616388" y="1367995"/>
            <a:ext cx="3911225" cy="300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8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26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62" name="Google Shape;362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Algorithm vs Other Methods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3" name="Google Shape;363;p38"/>
          <p:cNvPicPr preferRelativeResize="0"/>
          <p:nvPr/>
        </p:nvPicPr>
        <p:blipFill rotWithShape="1">
          <a:blip r:embed="rId4">
            <a:alphaModFix/>
          </a:blip>
          <a:srcRect b="50000" l="0" r="0" t="0"/>
          <a:stretch/>
        </p:blipFill>
        <p:spPr>
          <a:xfrm>
            <a:off x="1030150" y="1583225"/>
            <a:ext cx="7083701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1400" y="1583225"/>
            <a:ext cx="591300" cy="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27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3" name="Google Shape;373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Algorithm vs Other Methods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 rotWithShape="1">
          <a:blip r:embed="rId4">
            <a:alphaModFix/>
          </a:blip>
          <a:srcRect b="0" l="0" r="0" t="50000"/>
          <a:stretch/>
        </p:blipFill>
        <p:spPr>
          <a:xfrm>
            <a:off x="1030150" y="1583225"/>
            <a:ext cx="7083701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1400" y="1583225"/>
            <a:ext cx="591300" cy="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0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0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82" name="Google Shape;382;p40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28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84" name="Google Shape;384;p40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85" name="Google Shape;385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proposed method consistently achieves lower LOE scores across all test images, indicating better preservation of intensity structure.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delivers superior Q values for dark regions in Image 2 and bright regions in Images 1 and 4, showcasing balanced enhancement.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NIQE results demonstrate that the method outperforms both HE and CLAHE in perceptual quality for all images.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the method effectively enhances the visibility of dark areas while minimizing artifacts, ensuring visually pleasing results.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1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92" name="Google Shape;392;p41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29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94" name="Google Shape;394;p41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95" name="Google Shape;395;p4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Single Backlit Image Enhancement Method For Improvement Of Visibility Of Dark Part (Published in: 2021 IEEE International Conference on Image Processing (ICIP)) 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https://ieeexplore.ieee.org/document/9506526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BacklitNet: A dataset and network for backlit image enhancement 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https://www.sciencedirect.com/science/article/pii/S1077314222000340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Processing: The Fundamentals - Maria Petrou, Costas Petrou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Image Processing - Rafael C. Gonzalez, Richard E. Woods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Picture Processing - Azriel Rosenfeld, Avinash C. Kak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of the Paper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 a simple and fast method for enhancing backlit images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visibility in dark regions without introducing artifacts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 over-enhancement and color distortion common in other methods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an approach for real-time applications and low-resource devices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4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Method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Generation of enhanced intensity image using Gamma Correction and Histogram Equalization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Generation of weight map using Otsu’s Thresholding and creating a guided weight filter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Image composition using the filtered weight map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5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Flowchart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1815250" y="1143888"/>
            <a:ext cx="1144800" cy="61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100000">
                <a:srgbClr val="97979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Otsu’s Method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1815250" y="2066738"/>
            <a:ext cx="1144800" cy="61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100000">
                <a:srgbClr val="97979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Guided Filter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1815250" y="2877588"/>
            <a:ext cx="1144800" cy="61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100000">
                <a:srgbClr val="97979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Gamma Correction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1815250" y="3688450"/>
            <a:ext cx="1144800" cy="61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100000">
                <a:srgbClr val="97979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Histogram Equalization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 flipH="1" rot="10800000">
            <a:off x="617350" y="1449150"/>
            <a:ext cx="1197900" cy="4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" name="Google Shape;109;p17"/>
          <p:cNvCxnSpPr>
            <a:endCxn id="105" idx="1"/>
          </p:cNvCxnSpPr>
          <p:nvPr/>
        </p:nvCxnSpPr>
        <p:spPr>
          <a:xfrm flipH="1" rot="-5400000">
            <a:off x="983950" y="1543088"/>
            <a:ext cx="924000" cy="7386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0" name="Google Shape;110;p17"/>
          <p:cNvCxnSpPr>
            <a:endCxn id="106" idx="1"/>
          </p:cNvCxnSpPr>
          <p:nvPr/>
        </p:nvCxnSpPr>
        <p:spPr>
          <a:xfrm flipH="1" rot="-5400000">
            <a:off x="580300" y="1950288"/>
            <a:ext cx="1724100" cy="7458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" name="Google Shape;111;p17"/>
          <p:cNvCxnSpPr/>
          <p:nvPr/>
        </p:nvCxnSpPr>
        <p:spPr>
          <a:xfrm flipH="1" rot="-5400000">
            <a:off x="171800" y="2347625"/>
            <a:ext cx="2533500" cy="753900"/>
          </a:xfrm>
          <a:prstGeom prst="bentConnector3">
            <a:avLst>
              <a:gd fmla="val 100035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2" name="Google Shape;112;p17"/>
          <p:cNvSpPr/>
          <p:nvPr/>
        </p:nvSpPr>
        <p:spPr>
          <a:xfrm>
            <a:off x="3999600" y="3281713"/>
            <a:ext cx="1144800" cy="61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100000">
                <a:srgbClr val="97979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α-blending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6137800" y="3281725"/>
            <a:ext cx="1315500" cy="61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100000">
                <a:srgbClr val="97979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Image Composition 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using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 filtered weight map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14" name="Google Shape;114;p17"/>
          <p:cNvCxnSpPr>
            <a:stCxn id="105" idx="3"/>
            <a:endCxn id="113" idx="0"/>
          </p:cNvCxnSpPr>
          <p:nvPr/>
        </p:nvCxnSpPr>
        <p:spPr>
          <a:xfrm>
            <a:off x="2960050" y="2374388"/>
            <a:ext cx="3835500" cy="9072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5" name="Google Shape;115;p17"/>
          <p:cNvCxnSpPr>
            <a:stCxn id="106" idx="3"/>
            <a:endCxn id="112" idx="0"/>
          </p:cNvCxnSpPr>
          <p:nvPr/>
        </p:nvCxnSpPr>
        <p:spPr>
          <a:xfrm>
            <a:off x="2960050" y="3185238"/>
            <a:ext cx="1611900" cy="966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6" name="Google Shape;116;p17"/>
          <p:cNvCxnSpPr>
            <a:endCxn id="113" idx="2"/>
          </p:cNvCxnSpPr>
          <p:nvPr/>
        </p:nvCxnSpPr>
        <p:spPr>
          <a:xfrm>
            <a:off x="1046050" y="1450225"/>
            <a:ext cx="5749500" cy="2446800"/>
          </a:xfrm>
          <a:prstGeom prst="bentConnector4">
            <a:avLst>
              <a:gd fmla="val 140" name="adj1"/>
              <a:gd fmla="val 127722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" name="Google Shape;117;p17"/>
          <p:cNvCxnSpPr>
            <a:stCxn id="107" idx="3"/>
            <a:endCxn id="112" idx="2"/>
          </p:cNvCxnSpPr>
          <p:nvPr/>
        </p:nvCxnSpPr>
        <p:spPr>
          <a:xfrm flipH="1" rot="10800000">
            <a:off x="2960050" y="3897100"/>
            <a:ext cx="1611900" cy="990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8" name="Google Shape;118;p17"/>
          <p:cNvCxnSpPr>
            <a:stCxn id="112" idx="3"/>
            <a:endCxn id="113" idx="1"/>
          </p:cNvCxnSpPr>
          <p:nvPr/>
        </p:nvCxnSpPr>
        <p:spPr>
          <a:xfrm>
            <a:off x="5144400" y="3589363"/>
            <a:ext cx="9933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" name="Google Shape;119;p17"/>
          <p:cNvCxnSpPr>
            <a:stCxn id="113" idx="3"/>
          </p:cNvCxnSpPr>
          <p:nvPr/>
        </p:nvCxnSpPr>
        <p:spPr>
          <a:xfrm flipH="1" rot="10800000">
            <a:off x="7453300" y="3586975"/>
            <a:ext cx="892800" cy="2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0" name="Google Shape;120;p17"/>
          <p:cNvSpPr txBox="1"/>
          <p:nvPr/>
        </p:nvSpPr>
        <p:spPr>
          <a:xfrm>
            <a:off x="5144400" y="3281850"/>
            <a:ext cx="278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8346050" y="3433975"/>
            <a:ext cx="278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Õ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960050" y="2904825"/>
            <a:ext cx="5199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="1" baseline="30000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gamma</a:t>
            </a:r>
            <a:endParaRPr b="1" baseline="30000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23" name="Google Shape;123;p17"/>
          <p:cNvCxnSpPr>
            <a:stCxn id="104" idx="2"/>
            <a:endCxn id="105" idx="0"/>
          </p:cNvCxnSpPr>
          <p:nvPr/>
        </p:nvCxnSpPr>
        <p:spPr>
          <a:xfrm>
            <a:off x="2387650" y="1759188"/>
            <a:ext cx="0" cy="307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4" name="Google Shape;124;p17"/>
          <p:cNvSpPr txBox="1"/>
          <p:nvPr/>
        </p:nvSpPr>
        <p:spPr>
          <a:xfrm>
            <a:off x="2387650" y="1758750"/>
            <a:ext cx="278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960050" y="2077725"/>
            <a:ext cx="278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W̃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2960050" y="3704025"/>
            <a:ext cx="5199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="1" baseline="30000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HE</a:t>
            </a:r>
            <a:endParaRPr b="1" baseline="30000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338650" y="1297350"/>
            <a:ext cx="278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6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Method : 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18"/>
          <p:cNvSpPr txBox="1"/>
          <p:nvPr>
            <p:ph idx="2" type="body"/>
          </p:nvPr>
        </p:nvSpPr>
        <p:spPr>
          <a:xfrm>
            <a:off x="2572050" y="4329475"/>
            <a:ext cx="39999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Original image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149" y="1248249"/>
            <a:ext cx="3533689" cy="28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7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: Implementation</a:t>
            </a:r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 </a:t>
            </a:r>
            <a:r>
              <a:rPr b="1" i="1" lang="en"/>
              <a:t>I</a:t>
            </a:r>
            <a:r>
              <a:rPr b="1" baseline="-25000" i="1" lang="en"/>
              <a:t>ij</a:t>
            </a:r>
            <a:r>
              <a:rPr b="1" baseline="30000" i="1" lang="en"/>
              <a:t>RGB</a:t>
            </a:r>
            <a:r>
              <a:rPr lang="en"/>
              <a:t> be</a:t>
            </a:r>
            <a:r>
              <a:rPr lang="en"/>
              <a:t> a pixel value of an input 24-bit RGB color backlit image.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intensity image is first computed using the mean of all components (red, green, blue) for a particular pixel: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0" l="2114" r="3891" t="0"/>
          <a:stretch/>
        </p:blipFill>
        <p:spPr>
          <a:xfrm>
            <a:off x="3166500" y="3444900"/>
            <a:ext cx="28109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263" y="2997213"/>
            <a:ext cx="626745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8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Method : 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832500" y="4329468"/>
            <a:ext cx="39999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Histogram of the image</a:t>
            </a:r>
            <a:endParaRPr i="1" sz="1000">
              <a:solidFill>
                <a:schemeClr val="lt1"/>
              </a:solidFill>
            </a:endParaRPr>
          </a:p>
        </p:txBody>
      </p:sp>
      <p:sp>
        <p:nvSpPr>
          <p:cNvPr id="161" name="Google Shape;161;p20"/>
          <p:cNvSpPr txBox="1"/>
          <p:nvPr>
            <p:ph idx="2" type="body"/>
          </p:nvPr>
        </p:nvSpPr>
        <p:spPr>
          <a:xfrm>
            <a:off x="4832400" y="4329475"/>
            <a:ext cx="39999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Grayscale intensity image </a:t>
            </a:r>
            <a:r>
              <a:rPr i="1" lang="en" sz="1000">
                <a:solidFill>
                  <a:schemeClr val="lt1"/>
                </a:solidFill>
              </a:rPr>
              <a:t>I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500" y="1277775"/>
            <a:ext cx="7540625" cy="289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 title="ISIK_Log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400" y="66100"/>
            <a:ext cx="877850" cy="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512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 Processing - I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457185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9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2542500" y="4679975"/>
            <a:ext cx="405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Indian Statistical Institute, Kolkata</a:t>
            </a:r>
            <a:endParaRPr sz="8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1" name="Google Shape;171;p21"/>
          <p:cNvSpPr txBox="1"/>
          <p:nvPr>
            <p:ph type="title"/>
          </p:nvPr>
        </p:nvSpPr>
        <p:spPr>
          <a:xfrm>
            <a:off x="311700" y="445025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: Implementation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Gamma Correction : To improve the visibility of the image, gamma correction is applied to </a:t>
            </a:r>
            <a:r>
              <a:rPr b="1" i="1" lang="en"/>
              <a:t>I</a:t>
            </a:r>
            <a:r>
              <a:rPr b="1" baseline="-25000" i="1" lang="en"/>
              <a:t>ij </a:t>
            </a:r>
            <a:r>
              <a:rPr lang="en"/>
              <a:t>(</a:t>
            </a:r>
            <a:r>
              <a:rPr b="1" i="1" lang="en"/>
              <a:t>γ</a:t>
            </a:r>
            <a:r>
              <a:rPr lang="en"/>
              <a:t> = 2).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Histogram Equalization : The contrast is further improved using histogram equalization.</a:t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4">
            <a:alphaModFix/>
          </a:blip>
          <a:srcRect b="0" l="3948" r="5479" t="0"/>
          <a:stretch/>
        </p:blipFill>
        <p:spPr>
          <a:xfrm>
            <a:off x="3002038" y="2396050"/>
            <a:ext cx="313992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